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80" r:id="rId3"/>
    <p:sldId id="256" r:id="rId4"/>
    <p:sldId id="276" r:id="rId5"/>
    <p:sldId id="278" r:id="rId6"/>
    <p:sldId id="259" r:id="rId7"/>
    <p:sldId id="285" r:id="rId8"/>
    <p:sldId id="286" r:id="rId9"/>
    <p:sldId id="295" r:id="rId10"/>
    <p:sldId id="287" r:id="rId11"/>
    <p:sldId id="288" r:id="rId12"/>
    <p:sldId id="289" r:id="rId13"/>
    <p:sldId id="270" r:id="rId14"/>
    <p:sldId id="279" r:id="rId15"/>
    <p:sldId id="293" r:id="rId16"/>
    <p:sldId id="291" r:id="rId17"/>
    <p:sldId id="272" r:id="rId18"/>
    <p:sldId id="273" r:id="rId19"/>
    <p:sldId id="274" r:id="rId20"/>
    <p:sldId id="294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9" autoAdjust="0"/>
    <p:restoredTop sz="94616" autoAdjust="0"/>
  </p:normalViewPr>
  <p:slideViewPr>
    <p:cSldViewPr>
      <p:cViewPr>
        <p:scale>
          <a:sx n="107" d="100"/>
          <a:sy n="107" d="100"/>
        </p:scale>
        <p:origin x="-8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24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DA89AB11-DEEB-42DB-BCE2-8A6D89050919}" type="datetimeFigureOut">
              <a:rPr lang="ru-RU" smtClean="0"/>
              <a:pPr/>
              <a:t>01.04.2017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C1EEA54-9B77-4142-8CC9-A2D022BAD17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A89AB11-DEEB-42DB-BCE2-8A6D89050919}" type="datetimeFigureOut">
              <a:rPr lang="ru-RU" smtClean="0"/>
              <a:pPr/>
              <a:t>01.04.2017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1EEA54-9B77-4142-8CC9-A2D022BAD1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A89AB11-DEEB-42DB-BCE2-8A6D89050919}" type="datetimeFigureOut">
              <a:rPr lang="ru-RU" smtClean="0"/>
              <a:pPr/>
              <a:t>01.04.2017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1EEA54-9B77-4142-8CC9-A2D022BAD1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E29C043-76BE-944B-A0EE-409F3EF771B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89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A89AB11-DEEB-42DB-BCE2-8A6D89050919}" type="datetimeFigureOut">
              <a:rPr lang="ru-RU" smtClean="0"/>
              <a:pPr/>
              <a:t>01.04.2017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1EEA54-9B77-4142-8CC9-A2D022BAD1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DA89AB11-DEEB-42DB-BCE2-8A6D89050919}" type="datetimeFigureOut">
              <a:rPr lang="ru-RU" smtClean="0"/>
              <a:pPr/>
              <a:t>01.04.2017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C1EEA54-9B77-4142-8CC9-A2D022BAD17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A89AB11-DEEB-42DB-BCE2-8A6D89050919}" type="datetimeFigureOut">
              <a:rPr lang="ru-RU" smtClean="0"/>
              <a:pPr/>
              <a:t>01.04.2017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AC1EEA54-9B77-4142-8CC9-A2D022BAD17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A89AB11-DEEB-42DB-BCE2-8A6D89050919}" type="datetimeFigureOut">
              <a:rPr lang="ru-RU" smtClean="0"/>
              <a:pPr/>
              <a:t>01.04.2017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AC1EEA54-9B77-4142-8CC9-A2D022BAD1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A89AB11-DEEB-42DB-BCE2-8A6D89050919}" type="datetimeFigureOut">
              <a:rPr lang="ru-RU" smtClean="0"/>
              <a:pPr/>
              <a:t>01.04.2017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1EEA54-9B77-4142-8CC9-A2D022BAD17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A89AB11-DEEB-42DB-BCE2-8A6D89050919}" type="datetimeFigureOut">
              <a:rPr lang="ru-RU" smtClean="0"/>
              <a:pPr/>
              <a:t>01.04.2017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1EEA54-9B77-4142-8CC9-A2D022BAD1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DA89AB11-DEEB-42DB-BCE2-8A6D89050919}" type="datetimeFigureOut">
              <a:rPr lang="ru-RU" smtClean="0"/>
              <a:pPr/>
              <a:t>01.04.2017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C1EEA54-9B77-4142-8CC9-A2D022BAD17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DA89AB11-DEEB-42DB-BCE2-8A6D89050919}" type="datetimeFigureOut">
              <a:rPr lang="ru-RU" smtClean="0"/>
              <a:pPr/>
              <a:t>01.04.2017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C1EEA54-9B77-4142-8CC9-A2D022BAD17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DA89AB11-DEEB-42DB-BCE2-8A6D89050919}" type="datetimeFigureOut">
              <a:rPr lang="ru-RU" smtClean="0"/>
              <a:pPr/>
              <a:t>01.04.2017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AC1EEA54-9B77-4142-8CC9-A2D022BAD17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4724400"/>
            <a:ext cx="8526843" cy="664536"/>
          </a:xfrm>
        </p:spPr>
        <p:txBody>
          <a:bodyPr>
            <a:noAutofit/>
          </a:bodyPr>
          <a:lstStyle/>
          <a:p>
            <a:r>
              <a:rPr lang="ru-RU" sz="4000" dirty="0" smtClean="0"/>
              <a:t>Николай Васильевич Гоголь</a:t>
            </a:r>
            <a:endParaRPr lang="ru-RU" sz="4000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Жизнь и творчество.</a:t>
            </a:r>
            <a:endParaRPr lang="ru-RU" sz="3200" dirty="0"/>
          </a:p>
        </p:txBody>
      </p:sp>
      <p:pic>
        <p:nvPicPr>
          <p:cNvPr id="12" name="Рисунок 11" descr="F.Moller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4623" b="24623"/>
          <a:stretch>
            <a:fillRect/>
          </a:stretch>
        </p:blipFill>
        <p:spPr/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5"/>
          <p:cNvSpPr>
            <a:spLocks noGrp="1" noChangeArrowheads="1"/>
          </p:cNvSpPr>
          <p:nvPr>
            <p:ph type="title"/>
          </p:nvPr>
        </p:nvSpPr>
        <p:spPr>
          <a:xfrm>
            <a:off x="-252536" y="5589240"/>
            <a:ext cx="8229600" cy="1143000"/>
          </a:xfrm>
          <a:noFill/>
          <a:ln/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rgbClr val="FFFFFF"/>
                </a:solidFill>
              </a:rPr>
              <a:t>«Ночь перед Рождеством»</a:t>
            </a:r>
          </a:p>
        </p:txBody>
      </p:sp>
      <p:pic>
        <p:nvPicPr>
          <p:cNvPr id="8198" name="Picture 6" descr="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4289425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024" y="260648"/>
            <a:ext cx="3994569" cy="5701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222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5004048" y="2420888"/>
            <a:ext cx="3754686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r"/>
            <a:r>
              <a:rPr lang="ru-RU" sz="3000" dirty="0">
                <a:solidFill>
                  <a:srgbClr val="FFFFFF"/>
                </a:solidFill>
                <a:latin typeface="Monotype Corsiva" charset="0"/>
              </a:rPr>
              <a:t>«</a:t>
            </a:r>
            <a:r>
              <a:rPr lang="ru-RU" sz="3000" dirty="0">
                <a:solidFill>
                  <a:srgbClr val="FFFFFF"/>
                </a:solidFill>
                <a:latin typeface="Cambria"/>
                <a:cs typeface="Cambria"/>
              </a:rPr>
              <a:t>Это было точно необыкновенное явление русской силы: его вышибло из народной груди огниво бед.»</a:t>
            </a:r>
            <a:br>
              <a:rPr lang="ru-RU" sz="3000" dirty="0">
                <a:solidFill>
                  <a:srgbClr val="FFFFFF"/>
                </a:solidFill>
                <a:latin typeface="Cambria"/>
                <a:cs typeface="Cambria"/>
              </a:rPr>
            </a:br>
            <a:r>
              <a:rPr lang="ru-RU" sz="1500" dirty="0">
                <a:solidFill>
                  <a:srgbClr val="FFFFFF"/>
                </a:solidFill>
                <a:latin typeface="Cambria"/>
                <a:cs typeface="Cambria"/>
              </a:rPr>
              <a:t>Н.В. Гоголь</a:t>
            </a:r>
          </a:p>
        </p:txBody>
      </p:sp>
      <p:pic>
        <p:nvPicPr>
          <p:cNvPr id="12296" name="Picture 8" descr="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0"/>
            <a:ext cx="39433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7505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sz="6000" b="1" dirty="0">
                <a:solidFill>
                  <a:srgbClr val="FFFFFF"/>
                </a:solidFill>
              </a:rPr>
              <a:t>2 период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 b="1" dirty="0">
                <a:solidFill>
                  <a:srgbClr val="FFFFFF"/>
                </a:solidFill>
              </a:rPr>
              <a:t>1835 – 1842гг.</a:t>
            </a:r>
            <a:endParaRPr lang="ru-RU" i="1" dirty="0">
              <a:solidFill>
                <a:srgbClr val="FFFFFF"/>
              </a:solidFill>
            </a:endParaRPr>
          </a:p>
          <a:p>
            <a:r>
              <a:rPr lang="ru-RU" i="1" dirty="0">
                <a:solidFill>
                  <a:srgbClr val="FFFFFF"/>
                </a:solidFill>
              </a:rPr>
              <a:t>«Ревизор»( 1835 г., декабрь- первая редакция, постановка – апрель 1836г.)</a:t>
            </a:r>
          </a:p>
          <a:p>
            <a:r>
              <a:rPr lang="ru-RU" i="1" dirty="0">
                <a:solidFill>
                  <a:srgbClr val="FFFFFF"/>
                </a:solidFill>
              </a:rPr>
              <a:t>«Мертвые души»- первый том;</a:t>
            </a:r>
            <a:br>
              <a:rPr lang="ru-RU" i="1" dirty="0">
                <a:solidFill>
                  <a:srgbClr val="FFFFFF"/>
                </a:solidFill>
              </a:rPr>
            </a:br>
            <a:r>
              <a:rPr lang="ru-RU" i="1" dirty="0">
                <a:solidFill>
                  <a:srgbClr val="FFFFFF"/>
                </a:solidFill>
              </a:rPr>
              <a:t>(май 1842г.)</a:t>
            </a:r>
          </a:p>
          <a:p>
            <a:r>
              <a:rPr lang="ru-RU" i="1" dirty="0">
                <a:solidFill>
                  <a:srgbClr val="FFFFFF"/>
                </a:solidFill>
              </a:rPr>
              <a:t>«Сочинения» в 4-х томах (1843г.)</a:t>
            </a:r>
          </a:p>
        </p:txBody>
      </p:sp>
    </p:spTree>
    <p:extLst>
      <p:ext uri="{BB962C8B-B14F-4D97-AF65-F5344CB8AC3E}">
        <p14:creationId xmlns:p14="http://schemas.microsoft.com/office/powerpoint/2010/main" val="126685772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600" b="1" dirty="0" smtClean="0"/>
              <a:t>«Ревизор»</a:t>
            </a:r>
            <a:endParaRPr lang="ru-RU" sz="6000" dirty="0"/>
          </a:p>
        </p:txBody>
      </p:sp>
      <p:sp>
        <p:nvSpPr>
          <p:cNvPr id="4" name="Содержимое 4"/>
          <p:cNvSpPr>
            <a:spLocks noGrp="1"/>
          </p:cNvSpPr>
          <p:nvPr>
            <p:ph sz="half" idx="1"/>
          </p:nvPr>
        </p:nvSpPr>
        <p:spPr>
          <a:xfrm>
            <a:off x="539552" y="1484784"/>
            <a:ext cx="3286148" cy="5072098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sz="2800" b="1" dirty="0" smtClean="0"/>
              <a:t>1835</a:t>
            </a:r>
            <a:r>
              <a:rPr lang="ru-RU" sz="2400" b="1" dirty="0" smtClean="0"/>
              <a:t> год написан «Ревизор»</a:t>
            </a:r>
          </a:p>
          <a:p>
            <a:pPr algn="ctr">
              <a:buNone/>
            </a:pPr>
            <a:endParaRPr lang="ru-RU" sz="2400" b="1" dirty="0" smtClean="0"/>
          </a:p>
          <a:p>
            <a:pPr marL="0" indent="450850"/>
            <a:r>
              <a:rPr lang="ru-RU" sz="2400" dirty="0" smtClean="0"/>
              <a:t>Основной сюжет «Ревизора», как и сюжет «Мёртвых душ», был сообщён Гоголю Пушкиным. </a:t>
            </a:r>
          </a:p>
          <a:p>
            <a:pPr marL="0" indent="450850"/>
            <a:r>
              <a:rPr lang="ru-RU" sz="2400" dirty="0" smtClean="0"/>
              <a:t>Но в том и другом случае всё создание, начиная от плана и до последних частностей, было плодом собственного творчества Гоголя: анекдот, который мог быть рассказан в нескольких строках, превращался в богатое художественное произведение.</a:t>
            </a:r>
          </a:p>
          <a:p>
            <a:pPr marL="0" indent="450850"/>
            <a:endParaRPr lang="ru-RU" sz="2400" b="1" dirty="0" smtClean="0">
              <a:solidFill>
                <a:schemeClr val="bg1"/>
              </a:solidFill>
            </a:endParaRPr>
          </a:p>
          <a:p>
            <a:pPr algn="ctr">
              <a:buNone/>
            </a:pP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5" name="Содержимое 5" descr="к нам едет ревизор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496" y="1552273"/>
            <a:ext cx="3786214" cy="507792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260648"/>
            <a:ext cx="8207375" cy="2765425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ru-RU" sz="2400" dirty="0">
                <a:latin typeface="Cambria"/>
                <a:cs typeface="Cambria"/>
              </a:rPr>
              <a:t>Осенью 1835 г. он принимается за написание "Ревизора", сюжет которого подсказан был Пушкиным; работа продвигалась столь успешно, что 18 января 1836 г. он читает комедию на вечере у Жуковского (в присутствии Пушкина, П. А. Вяземского и других), а в феврале-марте уже занят ее постановкой на сцене Александрийского театра. Премьера пьесы состоялась 19 апреля. 25 мая — премьера в Москве, в Малом театре. </a:t>
            </a:r>
          </a:p>
        </p:txBody>
      </p:sp>
      <p:sp>
        <p:nvSpPr>
          <p:cNvPr id="17412" name="Text Box 5"/>
          <p:cNvSpPr txBox="1">
            <a:spLocks noChangeArrowheads="1"/>
          </p:cNvSpPr>
          <p:nvPr/>
        </p:nvSpPr>
        <p:spPr bwMode="auto">
          <a:xfrm>
            <a:off x="0" y="5445224"/>
            <a:ext cx="259164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charset="0"/>
                <a:ea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  <a:ea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  <a:ea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  <a:ea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dirty="0"/>
              <a:t>Собственноручный рисунок Н.В. Гоголя </a:t>
            </a:r>
            <a:br>
              <a:rPr lang="ru-RU" dirty="0"/>
            </a:br>
            <a:r>
              <a:rPr lang="ru-RU" dirty="0"/>
              <a:t>к последней сцене "Ревизора" </a:t>
            </a:r>
          </a:p>
        </p:txBody>
      </p:sp>
      <p:pic>
        <p:nvPicPr>
          <p:cNvPr id="5" name="Picture 5" descr="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780928"/>
            <a:ext cx="6408712" cy="3860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74810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1" name="Picture 5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4425"/>
            <a:ext cx="9144000" cy="462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8920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dirty="0">
                <a:solidFill>
                  <a:srgbClr val="FFFFFF"/>
                </a:solidFill>
              </a:rPr>
              <a:t> </a:t>
            </a:r>
            <a:r>
              <a:rPr lang="ru-RU" sz="6000" b="1" dirty="0">
                <a:solidFill>
                  <a:srgbClr val="FFFFFF"/>
                </a:solidFill>
              </a:rPr>
              <a:t>3 период.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 b="1" dirty="0">
                <a:solidFill>
                  <a:srgbClr val="FFFFFF"/>
                </a:solidFill>
              </a:rPr>
              <a:t>1842 – 1855гг.- последний период.</a:t>
            </a:r>
            <a:endParaRPr lang="ru-RU" i="1" dirty="0">
              <a:solidFill>
                <a:srgbClr val="FFFFFF"/>
              </a:solidFill>
            </a:endParaRPr>
          </a:p>
          <a:p>
            <a:r>
              <a:rPr lang="ru-RU" i="1" dirty="0">
                <a:solidFill>
                  <a:srgbClr val="FFFFFF"/>
                </a:solidFill>
              </a:rPr>
              <a:t>Работа над вторым томом </a:t>
            </a:r>
            <a:br>
              <a:rPr lang="ru-RU" i="1" dirty="0">
                <a:solidFill>
                  <a:srgbClr val="FFFFFF"/>
                </a:solidFill>
              </a:rPr>
            </a:br>
            <a:r>
              <a:rPr lang="ru-RU" i="1" dirty="0">
                <a:solidFill>
                  <a:srgbClr val="FFFFFF"/>
                </a:solidFill>
              </a:rPr>
              <a:t>«Мертвых душ».</a:t>
            </a:r>
          </a:p>
          <a:p>
            <a:r>
              <a:rPr lang="ru-RU" i="1" dirty="0">
                <a:solidFill>
                  <a:srgbClr val="FFFFFF"/>
                </a:solidFill>
              </a:rPr>
              <a:t>1847г. – публикация книги</a:t>
            </a:r>
            <a:br>
              <a:rPr lang="ru-RU" i="1" dirty="0">
                <a:solidFill>
                  <a:srgbClr val="FFFFFF"/>
                </a:solidFill>
              </a:rPr>
            </a:br>
            <a:r>
              <a:rPr lang="ru-RU" i="1" dirty="0">
                <a:solidFill>
                  <a:srgbClr val="FFFFFF"/>
                </a:solidFill>
              </a:rPr>
              <a:t>«Выбранные места из переписки с друзьями».</a:t>
            </a:r>
          </a:p>
          <a:p>
            <a:r>
              <a:rPr lang="ru-RU" i="1" dirty="0">
                <a:solidFill>
                  <a:srgbClr val="FFFFFF"/>
                </a:solidFill>
              </a:rPr>
              <a:t>1852г.- сожжение 2 тома </a:t>
            </a:r>
            <a:br>
              <a:rPr lang="ru-RU" i="1" dirty="0">
                <a:solidFill>
                  <a:srgbClr val="FFFFFF"/>
                </a:solidFill>
              </a:rPr>
            </a:br>
            <a:r>
              <a:rPr lang="ru-RU" i="1" dirty="0">
                <a:solidFill>
                  <a:srgbClr val="FFFFFF"/>
                </a:solidFill>
              </a:rPr>
              <a:t>«Мертвых душ» и личных бумаг.</a:t>
            </a:r>
          </a:p>
        </p:txBody>
      </p:sp>
    </p:spTree>
    <p:extLst>
      <p:ext uri="{BB962C8B-B14F-4D97-AF65-F5344CB8AC3E}">
        <p14:creationId xmlns:p14="http://schemas.microsoft.com/office/powerpoint/2010/main" val="3010928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6000" b="1" dirty="0" smtClean="0"/>
              <a:t>Смерть Гоголя</a:t>
            </a:r>
            <a:endParaRPr lang="ru-RU" sz="6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428736"/>
            <a:ext cx="8643998" cy="5214974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Однажды ночью среди религиозных размышлений им овладел религиозный страх и сомнение, что он не так исполнил долг, наложенный на него Богом; он разбудил слугу, велел открыть трубу камина и, отобрав из портфеля бумаги, сжёг их. Наутро, когда его сознание прояснилось, он с раскаянием рассказал об этом гр. Толстому и считал, что это сделано было под влиянием злого духа; с тех пор он впал в мрачное уныние, перестал принимать пищу и умер через несколько дней, 21 февраля 1852 г.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sz="3800" dirty="0" smtClean="0"/>
          </a:p>
          <a:p>
            <a:endParaRPr lang="ru-RU" sz="3800" dirty="0" smtClean="0"/>
          </a:p>
          <a:p>
            <a:endParaRPr lang="ru-RU" sz="3800" dirty="0" smtClean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576" y="4365104"/>
            <a:ext cx="2769226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60032" y="4365104"/>
            <a:ext cx="2714644" cy="204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5"/>
          <p:cNvSpPr txBox="1">
            <a:spLocks/>
          </p:cNvSpPr>
          <p:nvPr/>
        </p:nvSpPr>
        <p:spPr>
          <a:xfrm>
            <a:off x="457200" y="1357298"/>
            <a:ext cx="8229600" cy="495206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…Ни в ком из наших писателей не выражалось так живо и ясно сознание своего патриотического значения, как в Гоголе. Он прямо себя считал человеком, призванным служить не искусству, а отечеству, он думал о себе: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9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«Я не поэт, я гражданин»…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Чернышевский Н.Г.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3968" y="332656"/>
            <a:ext cx="4572000" cy="16527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lnSpc>
                <a:spcPct val="80000"/>
              </a:lnSpc>
            </a:pPr>
            <a:r>
              <a:rPr lang="ru-RU" i="1" dirty="0"/>
              <a:t>Гоголь должен быть признан родоначальником нового, реального направления русской литературы:</a:t>
            </a:r>
          </a:p>
          <a:p>
            <a:pPr algn="r">
              <a:lnSpc>
                <a:spcPct val="80000"/>
              </a:lnSpc>
            </a:pPr>
            <a:r>
              <a:rPr lang="ru-RU" i="1" dirty="0"/>
              <a:t>к нему, волею-неволею, примыкают все позднейшие писатели, какой бы оттенок не представляли их произведения</a:t>
            </a:r>
            <a:r>
              <a:rPr lang="ru-RU" dirty="0"/>
              <a:t>.  </a:t>
            </a:r>
          </a:p>
          <a:p>
            <a:pPr algn="r">
              <a:lnSpc>
                <a:spcPct val="80000"/>
              </a:lnSpc>
            </a:pPr>
            <a:r>
              <a:rPr lang="ru-RU" dirty="0"/>
              <a:t>М.Е. Салтыков-Щедрин</a:t>
            </a:r>
          </a:p>
        </p:txBody>
      </p:sp>
      <p:pic>
        <p:nvPicPr>
          <p:cNvPr id="3" name="Picture 6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914400"/>
            <a:ext cx="3808412" cy="504825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716016" y="2924944"/>
            <a:ext cx="41764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i="1" dirty="0">
                <a:latin typeface="Cambria"/>
                <a:cs typeface="Cambria"/>
              </a:rPr>
              <a:t>Знаю, что моё имя после меня будет счастливее меня.</a:t>
            </a:r>
          </a:p>
          <a:p>
            <a:pPr algn="r"/>
            <a:r>
              <a:rPr lang="ru-RU" dirty="0"/>
              <a:t>               </a:t>
            </a:r>
            <a:r>
              <a:rPr lang="en-US" dirty="0" smtClean="0"/>
              <a:t>        </a:t>
            </a:r>
            <a:r>
              <a:rPr lang="ru-RU" dirty="0" smtClean="0"/>
              <a:t>Н.В</a:t>
            </a:r>
            <a:r>
              <a:rPr lang="ru-RU" dirty="0"/>
              <a:t>. Гоголь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788024" y="4509120"/>
            <a:ext cx="417646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i="1" dirty="0" smtClean="0"/>
              <a:t>Дорого </a:t>
            </a:r>
            <a:r>
              <a:rPr lang="ru-RU" i="1" dirty="0"/>
              <a:t>русскому сердцу имя Гоголя. Никто лучше его не понимал всех оттенков русской жизни и русского характера, никто так поразительно верно не изображал русского общества</a:t>
            </a:r>
            <a:r>
              <a:rPr lang="ru-RU" i="1" dirty="0" smtClean="0"/>
              <a:t>.</a:t>
            </a:r>
            <a:endParaRPr lang="en-US" i="1" dirty="0" smtClean="0"/>
          </a:p>
          <a:p>
            <a:pPr algn="r"/>
            <a:r>
              <a:rPr lang="ru-RU" dirty="0" smtClean="0"/>
              <a:t>Д.И.Писарев</a:t>
            </a:r>
            <a:endParaRPr lang="en-US" dirty="0" smtClean="0"/>
          </a:p>
          <a:p>
            <a:pPr algn="r"/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1267209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Биография</a:t>
            </a:r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sz="2800" dirty="0"/>
              <a:t>Гоголь Николай Васильевич родился 20 марта (1 апреля) 1809, происходил из помещичьей семьи среднего достатка: у Гоголей было около 400 душ крепостных и свыше 1000 десятин земли. </a:t>
            </a:r>
          </a:p>
        </p:txBody>
      </p:sp>
      <p:pic>
        <p:nvPicPr>
          <p:cNvPr id="25607" name="Picture 7" descr="гоголь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2060575"/>
            <a:ext cx="2833688" cy="38163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40660098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548680"/>
            <a:ext cx="6840760" cy="5686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167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034" y="92867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6000" b="1" dirty="0" smtClean="0"/>
              <a:t>Детство и юность 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14282" y="1571612"/>
            <a:ext cx="8715436" cy="785818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Николай Гоголь родился 20 марта 1809 года в местечке Большие Сорочинцы на границе Полтавского и Миргородского уездов. </a:t>
            </a:r>
          </a:p>
          <a:p>
            <a:endParaRPr lang="ru-RU" sz="5100" dirty="0" smtClean="0"/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928926" y="6286520"/>
            <a:ext cx="21417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dirty="0" smtClean="0"/>
              <a:t>Дом в Васильевке. </a:t>
            </a:r>
          </a:p>
        </p:txBody>
      </p:sp>
      <p:pic>
        <p:nvPicPr>
          <p:cNvPr id="8" name="Picture 6" descr="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276872"/>
            <a:ext cx="7415808" cy="3882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24744"/>
            <a:ext cx="8676456" cy="555534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67544" y="-20137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>
                <a:latin typeface="Cambria"/>
                <a:cs typeface="Cambria"/>
              </a:rPr>
              <a:t>О семье</a:t>
            </a:r>
          </a:p>
        </p:txBody>
      </p:sp>
      <p:pic>
        <p:nvPicPr>
          <p:cNvPr id="5" name="Picture 4" descr="1633609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24744"/>
            <a:ext cx="3960440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16336116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124744"/>
            <a:ext cx="4309736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960599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Коротко О Гоголе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550" y="1827213"/>
            <a:ext cx="7712075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400" dirty="0"/>
              <a:t>Он происходил из старинного украинского казацкого рода.</a:t>
            </a:r>
          </a:p>
          <a:p>
            <a:pPr>
              <a:lnSpc>
                <a:spcPct val="90000"/>
              </a:lnSpc>
            </a:pPr>
            <a:r>
              <a:rPr lang="ru-RU" sz="2400" dirty="0"/>
              <a:t> Отец Гоголя, Василий Афанасьевич Гоголь (1777—1825), умер, когда сыну было 15 лет. </a:t>
            </a:r>
          </a:p>
          <a:p>
            <a:pPr>
              <a:lnSpc>
                <a:spcPct val="90000"/>
              </a:lnSpc>
            </a:pPr>
            <a:r>
              <a:rPr lang="ru-RU" sz="2400" dirty="0"/>
              <a:t>Полагают, что сценическая деятельность отца, который был замечательным рассказчиком и писал пьесы для домашнего театра на украинском языке, определила интересы будущего писателя — у Гоголя рано проявился интерес к театру.</a:t>
            </a:r>
          </a:p>
        </p:txBody>
      </p:sp>
    </p:spTree>
    <p:extLst>
      <p:ext uri="{BB962C8B-B14F-4D97-AF65-F5344CB8AC3E}">
        <p14:creationId xmlns:p14="http://schemas.microsoft.com/office/powerpoint/2010/main" val="2026227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428604"/>
            <a:ext cx="8286808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Содержимое 2"/>
          <p:cNvSpPr txBox="1">
            <a:spLocks/>
          </p:cNvSpPr>
          <p:nvPr/>
        </p:nvSpPr>
        <p:spPr>
          <a:xfrm flipH="1">
            <a:off x="323528" y="4581128"/>
            <a:ext cx="8215370" cy="2143140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>
              <a:lnSpc>
                <a:spcPct val="80000"/>
              </a:lnSpc>
            </a:pPr>
            <a:r>
              <a:rPr lang="ru-RU" sz="2400" dirty="0" smtClean="0"/>
              <a:t>Вначале </a:t>
            </a:r>
            <a:r>
              <a:rPr lang="ru-RU" sz="2400" dirty="0"/>
              <a:t>Гоголь учился в Полтавском уездном училище, потом брал частные уроки у полтавского учителя Гавриила </a:t>
            </a:r>
            <a:r>
              <a:rPr lang="ru-RU" sz="2400" dirty="0" err="1"/>
              <a:t>Сорочинского</a:t>
            </a:r>
            <a:r>
              <a:rPr lang="ru-RU" sz="2400" dirty="0"/>
              <a:t>, проживая у него на квартире, а в мае 1821 поступил в только что основанную </a:t>
            </a:r>
            <a:r>
              <a:rPr lang="ru-RU" sz="2400" dirty="0" err="1"/>
              <a:t>Нежинскую</a:t>
            </a:r>
            <a:r>
              <a:rPr lang="ru-RU" sz="2400" dirty="0"/>
              <a:t> гимназию высших наук. Учился Гоголь довольно средне, зато отличался в гимназическом театре как актер и декоратор</a:t>
            </a:r>
            <a:r>
              <a:rPr lang="en-US" sz="2400" dirty="0"/>
              <a:t>.</a:t>
            </a:r>
            <a:r>
              <a:rPr lang="ru-RU" sz="2400" dirty="0"/>
              <a:t> Гоголь не был прилежным учеником, но обладал прекрасной памятью, за несколько дней готовился к экзаменам и переходил из класса в класс;</a:t>
            </a:r>
          </a:p>
          <a:p>
            <a:pPr>
              <a:lnSpc>
                <a:spcPct val="80000"/>
              </a:lnSpc>
            </a:pPr>
            <a:r>
              <a:rPr lang="ru-RU" sz="2400" dirty="0"/>
              <a:t> </a:t>
            </a:r>
            <a:r>
              <a:rPr lang="en-US" sz="2400" dirty="0"/>
              <a:t>O</a:t>
            </a:r>
            <a:r>
              <a:rPr lang="ru-RU" sz="2400" dirty="0"/>
              <a:t>н был очень слаб в языках и делал успехи только в рисовании и русской словесности.</a:t>
            </a:r>
          </a:p>
          <a:p>
            <a:pPr marL="292100" marR="0" lvl="0" indent="-2921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endParaRPr kumimoji="0" lang="ru-RU" sz="21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624" y="5877272"/>
            <a:ext cx="6912768" cy="504056"/>
          </a:xfrm>
        </p:spPr>
        <p:txBody>
          <a:bodyPr>
            <a:noAutofit/>
          </a:bodyPr>
          <a:lstStyle/>
          <a:p>
            <a:r>
              <a:rPr lang="ru-RU" sz="4000" dirty="0">
                <a:solidFill>
                  <a:srgbClr val="FFFFFF"/>
                </a:solidFill>
              </a:rPr>
              <a:t>Нежин. </a:t>
            </a:r>
            <a:r>
              <a:rPr lang="ru-RU" sz="4000" dirty="0" smtClean="0">
                <a:solidFill>
                  <a:srgbClr val="FFFFFF"/>
                </a:solidFill>
              </a:rPr>
              <a:t>(</a:t>
            </a:r>
            <a:r>
              <a:rPr lang="ru-RU" sz="4000" dirty="0">
                <a:solidFill>
                  <a:srgbClr val="FFFFFF"/>
                </a:solidFill>
              </a:rPr>
              <a:t>здесь с 1821 по 1828 учился Н.В. Гоголь.)</a:t>
            </a:r>
          </a:p>
        </p:txBody>
      </p:sp>
      <p:pic>
        <p:nvPicPr>
          <p:cNvPr id="5126" name="Picture 6" descr="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92696"/>
            <a:ext cx="8383668" cy="4276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2174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sz="6000" b="1" dirty="0">
                <a:solidFill>
                  <a:srgbClr val="FFFFFF"/>
                </a:solidFill>
              </a:rPr>
              <a:t>1 период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 b="1" dirty="0">
                <a:solidFill>
                  <a:srgbClr val="FFFFFF"/>
                </a:solidFill>
              </a:rPr>
              <a:t>1829 – 1835гг</a:t>
            </a:r>
            <a:r>
              <a:rPr lang="ru-RU" b="1" dirty="0" smtClean="0">
                <a:solidFill>
                  <a:srgbClr val="FFFFFF"/>
                </a:solidFill>
              </a:rPr>
              <a:t>.</a:t>
            </a:r>
            <a:endParaRPr lang="ru-RU" i="1" dirty="0" smtClean="0">
              <a:solidFill>
                <a:srgbClr val="FFFFFF"/>
              </a:solidFill>
            </a:endParaRPr>
          </a:p>
          <a:p>
            <a:r>
              <a:rPr lang="ru-RU" i="1" dirty="0" smtClean="0">
                <a:solidFill>
                  <a:srgbClr val="FFFFFF"/>
                </a:solidFill>
              </a:rPr>
              <a:t>«Вечера на хуторе близ Диканьки»  (1831- 1832)</a:t>
            </a:r>
          </a:p>
          <a:p>
            <a:r>
              <a:rPr lang="ru-RU" i="1" dirty="0" smtClean="0">
                <a:solidFill>
                  <a:srgbClr val="FFFFFF"/>
                </a:solidFill>
              </a:rPr>
              <a:t>«</a:t>
            </a:r>
            <a:r>
              <a:rPr lang="ru-RU" i="1" dirty="0">
                <a:solidFill>
                  <a:srgbClr val="FFFFFF"/>
                </a:solidFill>
              </a:rPr>
              <a:t>Миргород» и « Арабески»(1835г.)</a:t>
            </a:r>
          </a:p>
        </p:txBody>
      </p:sp>
    </p:spTree>
    <p:extLst>
      <p:ext uri="{BB962C8B-B14F-4D97-AF65-F5344CB8AC3E}">
        <p14:creationId xmlns:p14="http://schemas.microsoft.com/office/powerpoint/2010/main" val="179168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800" dirty="0"/>
              <a:t>«Истинно весёлая книга»,- такой отзыв  дал   </a:t>
            </a:r>
            <a:r>
              <a:rPr lang="ru-RU" sz="4800" dirty="0" err="1"/>
              <a:t>А.С.Пушкин</a:t>
            </a:r>
            <a:r>
              <a:rPr lang="ru-RU" sz="4400" dirty="0"/>
              <a:t> </a:t>
            </a:r>
            <a:endParaRPr lang="ru-RU" dirty="0"/>
          </a:p>
        </p:txBody>
      </p:sp>
      <p:pic>
        <p:nvPicPr>
          <p:cNvPr id="5" name="Content Placeholder 4" descr="P12_210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1193" r="-31193"/>
          <a:stretch>
            <a:fillRect/>
          </a:stretch>
        </p:blipFill>
        <p:spPr bwMode="auto">
          <a:xfrm>
            <a:off x="457200" y="1646238"/>
            <a:ext cx="8229600" cy="452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4053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513</TotalTime>
  <Words>699</Words>
  <Application>Microsoft Office PowerPoint</Application>
  <PresentationFormat>Экран (4:3)</PresentationFormat>
  <Paragraphs>63</Paragraphs>
  <Slides>20</Slides>
  <Notes>0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Литейная</vt:lpstr>
      <vt:lpstr>Николай Васильевич Гоголь</vt:lpstr>
      <vt:lpstr>Биография</vt:lpstr>
      <vt:lpstr>      Детство и юность  </vt:lpstr>
      <vt:lpstr>О семье</vt:lpstr>
      <vt:lpstr>Коротко О Гоголе</vt:lpstr>
      <vt:lpstr>Презентация PowerPoint</vt:lpstr>
      <vt:lpstr>Нежин. (здесь с 1821 по 1828 учился Н.В. Гоголь.)</vt:lpstr>
      <vt:lpstr> 1 период</vt:lpstr>
      <vt:lpstr>«Истинно весёлая книга»,- такой отзыв  дал   А.С.Пушкин </vt:lpstr>
      <vt:lpstr>«Ночь перед Рождеством»</vt:lpstr>
      <vt:lpstr>Презентация PowerPoint</vt:lpstr>
      <vt:lpstr> 2 период</vt:lpstr>
      <vt:lpstr>«Ревизор»</vt:lpstr>
      <vt:lpstr>Презентация PowerPoint</vt:lpstr>
      <vt:lpstr>Презентация PowerPoint</vt:lpstr>
      <vt:lpstr> 3 период.</vt:lpstr>
      <vt:lpstr>Смерть Гоголя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Миша</dc:creator>
  <cp:lastModifiedBy>Пользователь</cp:lastModifiedBy>
  <cp:revision>51</cp:revision>
  <dcterms:created xsi:type="dcterms:W3CDTF">2011-01-25T09:56:52Z</dcterms:created>
  <dcterms:modified xsi:type="dcterms:W3CDTF">2017-04-01T08:45:12Z</dcterms:modified>
</cp:coreProperties>
</file>